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7" r:id="rId10"/>
    <p:sldId id="268" r:id="rId11"/>
    <p:sldId id="269" r:id="rId12"/>
    <p:sldId id="270" r:id="rId13"/>
    <p:sldId id="271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269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4412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092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42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046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91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60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47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439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592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919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EF08-90AA-4CBF-A13F-0FFF4E8112F3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52EF-C8D5-4011-A46D-A38E10C0D7E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113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Psychology Department</a:t>
            </a:r>
            <a:br>
              <a:rPr lang="en-US" dirty="0" smtClean="0"/>
            </a:br>
            <a:r>
              <a:rPr lang="en-US" dirty="0" smtClean="0"/>
              <a:t> English Language Course</a:t>
            </a:r>
            <a:br>
              <a:rPr lang="en-US" dirty="0" smtClean="0"/>
            </a:br>
            <a:r>
              <a:rPr lang="en-US" dirty="0" smtClean="0"/>
              <a:t>2019/ 2020</a:t>
            </a:r>
            <a:br>
              <a:rPr lang="en-US" dirty="0" smtClean="0"/>
            </a:br>
            <a:r>
              <a:rPr lang="en-US" dirty="0" smtClean="0"/>
              <a:t>Second Term</a:t>
            </a:r>
            <a:br>
              <a:rPr lang="en-US" dirty="0" smtClean="0"/>
            </a:br>
            <a:r>
              <a:rPr lang="en-US" dirty="0" smtClean="0"/>
              <a:t>Instructor: </a:t>
            </a:r>
            <a:r>
              <a:rPr lang="en-US" dirty="0" err="1" smtClean="0"/>
              <a:t>Hanan</a:t>
            </a:r>
            <a:r>
              <a:rPr lang="en-US" dirty="0" smtClean="0"/>
              <a:t> </a:t>
            </a:r>
            <a:r>
              <a:rPr lang="en-US" dirty="0" err="1" smtClean="0"/>
              <a:t>Abul</a:t>
            </a:r>
            <a:r>
              <a:rPr lang="en-US" dirty="0" smtClean="0"/>
              <a:t> </a:t>
            </a:r>
            <a:r>
              <a:rPr lang="en-US" dirty="0" err="1" smtClean="0"/>
              <a:t>Hamd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6760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ability</a:t>
            </a:r>
            <a:r>
              <a:rPr lang="en-US" dirty="0" smtClean="0"/>
              <a:t>: is something that  once you  have learned you can do any time you want, for example:</a:t>
            </a:r>
          </a:p>
          <a:p>
            <a:pPr algn="l"/>
            <a:r>
              <a:rPr lang="en-US" dirty="0" smtClean="0"/>
              <a:t>Like being able to read,</a:t>
            </a:r>
          </a:p>
          <a:p>
            <a:pPr algn="l"/>
            <a:r>
              <a:rPr lang="en-US" dirty="0" smtClean="0"/>
              <a:t>Being able to swim, </a:t>
            </a:r>
          </a:p>
          <a:p>
            <a:pPr algn="l"/>
            <a:r>
              <a:rPr lang="en-US" dirty="0" smtClean="0"/>
              <a:t>Or being able to speak  a language</a:t>
            </a: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2359901" y="457537"/>
            <a:ext cx="532859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5400" b="1" dirty="0" smtClean="0"/>
              <a:t>General  ability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1876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By </a:t>
            </a:r>
            <a:r>
              <a:rPr lang="en-US" b="1" dirty="0" smtClean="0">
                <a:solidFill>
                  <a:schemeClr val="tx2"/>
                </a:solidFill>
              </a:rPr>
              <a:t>specific ability </a:t>
            </a:r>
            <a:r>
              <a:rPr lang="en-US" dirty="0" smtClean="0"/>
              <a:t>we mean something that you can or can’t do in one particular situation.</a:t>
            </a:r>
          </a:p>
          <a:p>
            <a:pPr algn="l"/>
            <a:r>
              <a:rPr lang="en-US" dirty="0" smtClean="0"/>
              <a:t>For example:</a:t>
            </a:r>
          </a:p>
          <a:p>
            <a:pPr algn="l"/>
            <a:r>
              <a:rPr lang="en-US" dirty="0" smtClean="0"/>
              <a:t>Being able to lift something heavy, or find somewhere you are looking for.</a:t>
            </a: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1043608" y="476672"/>
            <a:ext cx="662473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b="1" dirty="0" smtClean="0"/>
              <a:t>Specific ability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113188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in present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 can / can’t </a:t>
            </a:r>
          </a:p>
          <a:p>
            <a:pPr algn="l"/>
            <a:r>
              <a:rPr lang="en-US" dirty="0" smtClean="0"/>
              <a:t>They are used for both general and specific ability</a:t>
            </a:r>
          </a:p>
          <a:p>
            <a:pPr algn="l"/>
            <a:r>
              <a:rPr lang="en-US" dirty="0" smtClean="0"/>
              <a:t>Examples: I can play the piano.</a:t>
            </a:r>
          </a:p>
          <a:p>
            <a:pPr algn="l"/>
            <a:r>
              <a:rPr lang="en-US" dirty="0" smtClean="0"/>
              <a:t>She can speak English.</a:t>
            </a:r>
          </a:p>
          <a:p>
            <a:pPr algn="l"/>
            <a:r>
              <a:rPr lang="en-US" dirty="0" smtClean="0"/>
              <a:t>He can’t drive.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we can’t come now.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1663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in the past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Could/ couldn’t‘</a:t>
            </a:r>
          </a:p>
          <a:p>
            <a:pPr algn="l"/>
            <a:r>
              <a:rPr lang="en-US" dirty="0" smtClean="0"/>
              <a:t>Used for general ability</a:t>
            </a:r>
          </a:p>
          <a:p>
            <a:pPr algn="l"/>
            <a:r>
              <a:rPr lang="en-US" dirty="0" smtClean="0"/>
              <a:t>I could read when I was four.</a:t>
            </a:r>
          </a:p>
          <a:p>
            <a:pPr algn="l"/>
            <a:r>
              <a:rPr lang="en-US" dirty="0" smtClean="0"/>
              <a:t>She could speak French when she was a child, but now she has forgotten it.</a:t>
            </a:r>
          </a:p>
          <a:p>
            <a:pPr algn="l"/>
            <a:r>
              <a:rPr lang="en-US" dirty="0" smtClean="0"/>
              <a:t>He couldn’t dance at all until he took lessons.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54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2904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Translate the following passages into Arabic</a:t>
            </a:r>
            <a:endParaRPr lang="ar-E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1-Scientists expect that oil will </a:t>
            </a:r>
            <a:r>
              <a:rPr lang="en-US" b="1" u="sng" dirty="0" smtClean="0">
                <a:solidFill>
                  <a:srgbClr val="FF0000"/>
                </a:solidFill>
              </a:rPr>
              <a:t>run out </a:t>
            </a:r>
            <a:r>
              <a:rPr lang="en-US" dirty="0" smtClean="0"/>
              <a:t>before the end of this century so they continue searching for </a:t>
            </a:r>
            <a:r>
              <a:rPr lang="en-US" b="1" u="sng" dirty="0" smtClean="0">
                <a:solidFill>
                  <a:srgbClr val="FF0000"/>
                </a:solidFill>
              </a:rPr>
              <a:t>safe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alternative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sources of energy.</a:t>
            </a:r>
          </a:p>
          <a:p>
            <a:pPr algn="l"/>
            <a:r>
              <a:rPr lang="en-US" dirty="0" smtClean="0"/>
              <a:t>2-There is  no doubt that positive thinking makes a person </a:t>
            </a:r>
            <a:r>
              <a:rPr lang="en-US" b="1" u="sng" dirty="0" smtClean="0">
                <a:solidFill>
                  <a:srgbClr val="FF0000"/>
                </a:solidFill>
              </a:rPr>
              <a:t>self-confident</a:t>
            </a:r>
            <a:r>
              <a:rPr lang="en-US" dirty="0" smtClean="0"/>
              <a:t> and able to </a:t>
            </a:r>
            <a:r>
              <a:rPr lang="en-US" b="1" u="sng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life </a:t>
            </a:r>
            <a:r>
              <a:rPr lang="en-US" dirty="0" smtClean="0"/>
              <a:t>better</a:t>
            </a:r>
          </a:p>
          <a:p>
            <a:pPr algn="l"/>
            <a:r>
              <a:rPr lang="en-US" b="1" u="sng" dirty="0" smtClean="0">
                <a:solidFill>
                  <a:schemeClr val="tx2"/>
                </a:solidFill>
              </a:rPr>
              <a:t>Note:  please add the underlined words typed in red  into your personal dictionary</a:t>
            </a:r>
            <a:r>
              <a:rPr lang="en-US" b="1" u="sng" dirty="0" smtClean="0">
                <a:solidFill>
                  <a:schemeClr val="tx2"/>
                </a:solidFill>
              </a:rPr>
              <a:t>.</a:t>
            </a:r>
            <a:endParaRPr lang="ar-EG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14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Translate the following passages into Arabic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3-We must take effective </a:t>
            </a:r>
            <a:r>
              <a:rPr lang="en-US" b="1" u="sng" dirty="0" smtClean="0">
                <a:solidFill>
                  <a:srgbClr val="FF0000"/>
                </a:solidFill>
              </a:rPr>
              <a:t>measures</a:t>
            </a:r>
            <a:r>
              <a:rPr lang="en-US" dirty="0" smtClean="0"/>
              <a:t> to face the financial </a:t>
            </a:r>
            <a:r>
              <a:rPr lang="en-US" b="1" u="sng" dirty="0" smtClean="0">
                <a:solidFill>
                  <a:srgbClr val="FF0000"/>
                </a:solidFill>
              </a:rPr>
              <a:t>crisis</a:t>
            </a:r>
            <a:r>
              <a:rPr lang="en-US" dirty="0" smtClean="0"/>
              <a:t> that all world countries suffer from.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4-Mass media play a </a:t>
            </a:r>
            <a:r>
              <a:rPr lang="en-US" b="1" u="sng" dirty="0" smtClean="0">
                <a:solidFill>
                  <a:srgbClr val="FF0000"/>
                </a:solidFill>
              </a:rPr>
              <a:t>vital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role in increasing </a:t>
            </a:r>
            <a:r>
              <a:rPr lang="en-US" b="1" u="sng" dirty="0" smtClean="0">
                <a:solidFill>
                  <a:srgbClr val="FF0000"/>
                </a:solidFill>
              </a:rPr>
              <a:t>awareness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dangers of environmental </a:t>
            </a:r>
            <a:endParaRPr lang="ar-EG" dirty="0" smtClean="0"/>
          </a:p>
          <a:p>
            <a:pPr algn="l"/>
            <a:r>
              <a:rPr lang="en-US" dirty="0" smtClean="0"/>
              <a:t>pollution</a:t>
            </a:r>
          </a:p>
          <a:p>
            <a:pPr algn="l"/>
            <a:r>
              <a:rPr lang="en-US" b="1" u="sng" dirty="0">
                <a:solidFill>
                  <a:schemeClr val="tx2"/>
                </a:solidFill>
              </a:rPr>
              <a:t>Note:  please add the underlined words typed in red  into your personal dictionary.</a:t>
            </a:r>
            <a:endParaRPr lang="ar-EG" b="1" u="sng" dirty="0">
              <a:solidFill>
                <a:schemeClr val="tx2"/>
              </a:solidFill>
            </a:endParaRPr>
          </a:p>
          <a:p>
            <a:pPr algn="l"/>
            <a:r>
              <a:rPr lang="en-US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10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Simple sentences</a:t>
            </a:r>
          </a:p>
          <a:p>
            <a:pPr algn="l"/>
            <a:r>
              <a:rPr lang="en-US" dirty="0" smtClean="0"/>
              <a:t>Compound sentences</a:t>
            </a:r>
          </a:p>
          <a:p>
            <a:pPr algn="l"/>
            <a:r>
              <a:rPr lang="en-US" dirty="0" smtClean="0"/>
              <a:t>A clause is a group of words that contains one subject and one verb</a:t>
            </a:r>
          </a:p>
          <a:p>
            <a:pPr algn="l"/>
            <a:r>
              <a:rPr lang="en-US" dirty="0" smtClean="0"/>
              <a:t>A sentence that consists of one clause is called a simple sentence.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4760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simple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b="1" u="sng" dirty="0" smtClean="0">
                <a:solidFill>
                  <a:schemeClr val="tx2"/>
                </a:solidFill>
              </a:rPr>
              <a:t>girls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are playing</a:t>
            </a:r>
            <a:r>
              <a:rPr lang="en-US" dirty="0" smtClean="0"/>
              <a:t> baseball.</a:t>
            </a:r>
          </a:p>
          <a:p>
            <a:pPr algn="l"/>
            <a:r>
              <a:rPr lang="en-US" b="1" u="sng" dirty="0" smtClean="0">
                <a:solidFill>
                  <a:schemeClr val="tx2"/>
                </a:solidFill>
              </a:rPr>
              <a:t>Sally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found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good hiding place.</a:t>
            </a:r>
          </a:p>
          <a:p>
            <a:pPr algn="l"/>
            <a:r>
              <a:rPr lang="en-US" b="1" u="sng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am eating</a:t>
            </a:r>
            <a:r>
              <a:rPr lang="en-US" dirty="0" smtClean="0"/>
              <a:t> my breakfast.</a:t>
            </a:r>
          </a:p>
          <a:p>
            <a:pPr algn="l"/>
            <a:r>
              <a:rPr lang="en-US" dirty="0" smtClean="0"/>
              <a:t>The subjects are typed in blue</a:t>
            </a:r>
          </a:p>
          <a:p>
            <a:pPr algn="l"/>
            <a:r>
              <a:rPr lang="en-US" dirty="0" smtClean="0"/>
              <a:t>The verbs are printed in red.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9587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Compound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/>
              <a:t>A compound sentence  contains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two clauses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joined by a conjunction </a:t>
            </a:r>
            <a:r>
              <a:rPr lang="en-US" dirty="0" smtClean="0"/>
              <a:t>such as and ,or, but or so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Some people are always happy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some people are always sad.</a:t>
            </a:r>
          </a:p>
          <a:p>
            <a:pPr algn="l"/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Clause one</a:t>
            </a:r>
            <a:r>
              <a:rPr lang="en-US" dirty="0" smtClean="0"/>
              <a:t>: some people are always happy</a:t>
            </a:r>
          </a:p>
          <a:p>
            <a:pPr algn="l"/>
            <a:r>
              <a:rPr lang="en-US" b="1" u="sng" dirty="0" smtClean="0">
                <a:solidFill>
                  <a:schemeClr val="accent4">
                    <a:lumMod val="50000"/>
                  </a:schemeClr>
                </a:solidFill>
              </a:rPr>
              <a:t>Clause two</a:t>
            </a:r>
            <a:r>
              <a:rPr lang="en-US" dirty="0" smtClean="0"/>
              <a:t>: some people are always </a:t>
            </a:r>
            <a:r>
              <a:rPr lang="en-US" dirty="0" smtClean="0"/>
              <a:t>sad</a:t>
            </a:r>
          </a:p>
          <a:p>
            <a:pPr algn="l"/>
            <a:r>
              <a:rPr lang="en-US" b="1" u="sng" dirty="0" smtClean="0">
                <a:solidFill>
                  <a:schemeClr val="tx2"/>
                </a:solidFill>
              </a:rPr>
              <a:t>Conjunction</a:t>
            </a:r>
            <a:r>
              <a:rPr lang="en-US" dirty="0" smtClean="0"/>
              <a:t>: and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9811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on Compound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She opened the bag and took out a book.</a:t>
            </a:r>
          </a:p>
          <a:p>
            <a:pPr algn="l"/>
            <a:r>
              <a:rPr lang="en-US" u="sng" dirty="0" smtClean="0">
                <a:solidFill>
                  <a:schemeClr val="tx2"/>
                </a:solidFill>
              </a:rPr>
              <a:t>Clause one</a:t>
            </a:r>
            <a:r>
              <a:rPr lang="en-US" dirty="0" smtClean="0"/>
              <a:t>: she opened the bag.</a:t>
            </a:r>
          </a:p>
          <a:p>
            <a:pPr algn="l"/>
            <a:r>
              <a:rPr lang="en-US" u="sng" dirty="0" smtClean="0">
                <a:solidFill>
                  <a:schemeClr val="tx2"/>
                </a:solidFill>
              </a:rPr>
              <a:t>Clause two:</a:t>
            </a:r>
            <a:r>
              <a:rPr lang="en-US" dirty="0" smtClean="0"/>
              <a:t> took out a book</a:t>
            </a:r>
          </a:p>
          <a:p>
            <a:pPr algn="l"/>
            <a:r>
              <a:rPr lang="en-US" u="sng" dirty="0" smtClean="0">
                <a:solidFill>
                  <a:schemeClr val="tx2"/>
                </a:solidFill>
              </a:rPr>
              <a:t>Conjunction</a:t>
            </a:r>
            <a:r>
              <a:rPr lang="en-US" dirty="0" smtClean="0"/>
              <a:t>:  and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3396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Compound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Is that a bird  or is it a plane?</a:t>
            </a:r>
          </a:p>
          <a:p>
            <a:pPr algn="l"/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Fill in the blanks:</a:t>
            </a:r>
          </a:p>
          <a:p>
            <a:pPr algn="l"/>
            <a:r>
              <a:rPr lang="en-US" dirty="0" smtClean="0"/>
              <a:t>Clause one:…………………….</a:t>
            </a:r>
          </a:p>
          <a:p>
            <a:pPr algn="l"/>
            <a:r>
              <a:rPr lang="en-US" dirty="0" smtClean="0"/>
              <a:t>Clause two: ………………………</a:t>
            </a:r>
          </a:p>
          <a:p>
            <a:pPr algn="l"/>
            <a:r>
              <a:rPr lang="en-US" dirty="0" smtClean="0"/>
              <a:t>Conjunction:………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4088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Compound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Jim is good at English but he’s not very good at math.</a:t>
            </a:r>
          </a:p>
          <a:p>
            <a:pPr algn="l"/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 Fill in the blanks:</a:t>
            </a:r>
          </a:p>
          <a:p>
            <a:pPr algn="l"/>
            <a:r>
              <a:rPr lang="en-US" dirty="0"/>
              <a:t>Clause one:…………………….</a:t>
            </a:r>
          </a:p>
          <a:p>
            <a:pPr algn="l"/>
            <a:r>
              <a:rPr lang="en-US" dirty="0"/>
              <a:t>Clause two: ………………………</a:t>
            </a:r>
          </a:p>
          <a:p>
            <a:pPr algn="l"/>
            <a:r>
              <a:rPr lang="en-US" dirty="0"/>
              <a:t>Conjunction:……….</a:t>
            </a:r>
            <a:endParaRPr lang="en-US" dirty="0" smtClean="0"/>
          </a:p>
          <a:p>
            <a:pPr algn="l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8288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Compound Sentences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Michael wants to see Star Wars but his  friends have already seen it.</a:t>
            </a:r>
          </a:p>
          <a:p>
            <a:pPr algn="l"/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Fill in the blanks:</a:t>
            </a:r>
          </a:p>
          <a:p>
            <a:pPr algn="l"/>
            <a:r>
              <a:rPr lang="en-US" dirty="0"/>
              <a:t>Clause one:…………………….</a:t>
            </a:r>
          </a:p>
          <a:p>
            <a:pPr algn="l"/>
            <a:r>
              <a:rPr lang="en-US" dirty="0"/>
              <a:t>Clause two: ………………………</a:t>
            </a:r>
          </a:p>
          <a:p>
            <a:pPr algn="l"/>
            <a:r>
              <a:rPr lang="en-US" dirty="0"/>
              <a:t>Conjunction:……….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4735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 of Ability</a:t>
            </a:r>
            <a:endParaRPr lang="ar-EG" dirty="0"/>
          </a:p>
        </p:txBody>
      </p:sp>
      <p:sp>
        <p:nvSpPr>
          <p:cNvPr id="4" name="Oval 3"/>
          <p:cNvSpPr/>
          <p:nvPr/>
        </p:nvSpPr>
        <p:spPr>
          <a:xfrm>
            <a:off x="2699792" y="1484784"/>
            <a:ext cx="302433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/>
              <a:t>Ability</a:t>
            </a:r>
            <a:endParaRPr lang="ar-EG" sz="1400" b="1" dirty="0"/>
          </a:p>
        </p:txBody>
      </p:sp>
      <p:sp>
        <p:nvSpPr>
          <p:cNvPr id="6" name="Oval 5"/>
          <p:cNvSpPr/>
          <p:nvPr/>
        </p:nvSpPr>
        <p:spPr>
          <a:xfrm>
            <a:off x="1907704" y="4437112"/>
            <a:ext cx="2016224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General ability</a:t>
            </a:r>
            <a:endParaRPr lang="ar-EG" sz="2400" b="1" dirty="0"/>
          </a:p>
        </p:txBody>
      </p:sp>
      <p:sp>
        <p:nvSpPr>
          <p:cNvPr id="7" name="Oval 6"/>
          <p:cNvSpPr/>
          <p:nvPr/>
        </p:nvSpPr>
        <p:spPr>
          <a:xfrm>
            <a:off x="5268944" y="4419465"/>
            <a:ext cx="1888051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Specific ability</a:t>
            </a:r>
            <a:endParaRPr lang="ar-EG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131840" y="3933056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20072" y="3789040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989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539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Faculty of Arts Psychology Department  English Language Course 2019/ 2020 Second Term Instructor: Hanan Abul Hamd</vt:lpstr>
      <vt:lpstr>sentences</vt:lpstr>
      <vt:lpstr>Examples of simple sentences</vt:lpstr>
      <vt:lpstr>Compound Sentences</vt:lpstr>
      <vt:lpstr>Examples on Compound Sentences</vt:lpstr>
      <vt:lpstr>Examples on Compound Sentences</vt:lpstr>
      <vt:lpstr>Examples on Compound Sentences</vt:lpstr>
      <vt:lpstr>Examples on Compound Sentences</vt:lpstr>
      <vt:lpstr>Modal verbs of Ability</vt:lpstr>
      <vt:lpstr>PowerPoint Presentation</vt:lpstr>
      <vt:lpstr>PowerPoint Presentation</vt:lpstr>
      <vt:lpstr>Ability in present</vt:lpstr>
      <vt:lpstr>Ability in the past</vt:lpstr>
      <vt:lpstr>Translation</vt:lpstr>
      <vt:lpstr>Translate the following passages into Arabic</vt:lpstr>
      <vt:lpstr>Translate the following passages into Arabic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21 March 2020</dc:title>
  <dc:creator>m2020</dc:creator>
  <cp:lastModifiedBy>m2020</cp:lastModifiedBy>
  <cp:revision>98</cp:revision>
  <dcterms:created xsi:type="dcterms:W3CDTF">2020-03-20T20:13:38Z</dcterms:created>
  <dcterms:modified xsi:type="dcterms:W3CDTF">2020-03-21T20:18:23Z</dcterms:modified>
</cp:coreProperties>
</file>